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613" r:id="rId2"/>
    <p:sldId id="617" r:id="rId3"/>
    <p:sldId id="618" r:id="rId4"/>
    <p:sldId id="629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05" r:id="rId41"/>
    <p:sldId id="630" r:id="rId42"/>
    <p:sldId id="631" r:id="rId43"/>
    <p:sldId id="632" r:id="rId44"/>
    <p:sldId id="633" r:id="rId45"/>
    <p:sldId id="634" r:id="rId46"/>
    <p:sldId id="635" r:id="rId47"/>
    <p:sldId id="636" r:id="rId48"/>
    <p:sldId id="637" r:id="rId49"/>
    <p:sldId id="638" r:id="rId50"/>
    <p:sldId id="639" r:id="rId51"/>
    <p:sldId id="640" r:id="rId52"/>
    <p:sldId id="641" r:id="rId53"/>
    <p:sldId id="34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82"/>
    <p:restoredTop sz="96405"/>
  </p:normalViewPr>
  <p:slideViewPr>
    <p:cSldViewPr snapToGrid="0">
      <p:cViewPr varScale="1">
        <p:scale>
          <a:sx n="168" d="100"/>
          <a:sy n="168" d="100"/>
        </p:scale>
        <p:origin x="3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31D0B6-9542-4277-9669-98BD4AD49BD0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5B2DD2-C51F-4B78-BF89-A317F1C3894B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57EB58-A8BC-4AD1-914C-55363699E214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CFD899-C1CB-4264-9DEA-0899DB868029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BC6EBD-1404-4942-92E6-3F5DBFFACA4E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3587B5-E54B-426A-BFB8-FFA9E593A1BA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87247-BF2A-47FF-857F-34A3925019E3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8FD6E7-4AFE-4932-8A9F-50B82F2D7103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F50AC4-2657-4FFE-B6AD-07C24E4887F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D28179-59CB-4236-851E-A82411786669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7634C8-D212-4D07-98CC-0369E1F7A257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AC6CB3-89DF-4459-B3A6-1A1740FC2304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A1C6E-C13B-4871-BE4E-F352647079A5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E0272F-729F-450E-B521-D745B076FD1A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312621-8658-4DC5-AEF9-EAC5651207A8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15F1B7-BDC7-4C96-880D-484727131969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580CE5-AC5F-4F96-9107-3336EA7B0E9B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EAC1D7-9527-4C31-BF1D-1F17A4ED13D6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840669-54D9-4F63-AEA4-438C64016B52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DAB368-8919-4685-AC9D-AE79FE157706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213C09-96F7-4581-BC31-08BD552FFFB4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E6A5E-C0FC-42C7-B4C8-9E753EB6A351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9E8ADC-0D3C-486D-8873-3D1A92BC7289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B74-ECA5-4123-97FB-E62CF87BAE3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F55C23-CF9F-433A-8F7B-54E2D3793FB9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DEC4BF-9AFC-45C6-805A-7DBB3D0E6245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0CBB08-6CE1-44D3-8774-C87C0CDAA659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B4BAC-BA8E-4972-8D36-320F3C1707C4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1A51B9-6F26-49A0-87BF-927B1E91F9C2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650F95-3F14-4BF6-9217-CDAFF90FE716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AFB485-62CA-4119-B059-E2AEDE92D55D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5BD3C7-4D58-44BE-9438-A1289FB959E5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96410-6E86-4EA6-8EB9-D3BFDC1AC259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31BC42-D8A3-40D8-8D38-F3B81C693D44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C975CF-266D-4931-9ECD-9B84C5E74B16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291C09-8A72-4303-B944-3B3F8A95A3CE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7BB5F5-4CAE-4AA4-B528-D15883D25FC6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820616-DB01-472B-9428-B9267FA1FFB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B02866-78C2-4384-9C94-9C69B5D35DF0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9C0CD-4FF4-4B1A-9E85-08EF658E8DFA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280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Internal nodes:</a:t>
            </a:r>
          </a:p>
        </p:txBody>
      </p:sp>
      <p:pic>
        <p:nvPicPr>
          <p:cNvPr id="13316" name="Picture 2" descr="C:\Users\dwharder\Desktop\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06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80" y="2548321"/>
            <a:ext cx="2904491" cy="176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5" descr="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462" y="2548321"/>
            <a:ext cx="3343858" cy="176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trees are equal if the order of the children is ignored</a:t>
            </a:r>
          </a:p>
          <a:p>
            <a:pPr lvl="1"/>
            <a:r>
              <a:rPr lang="en-US" altLang="en-US" i="1" dirty="0">
                <a:latin typeface="Arial" charset="0"/>
                <a:cs typeface="Arial" charset="0"/>
              </a:rPr>
              <a:t>unordered tree</a:t>
            </a:r>
            <a:r>
              <a:rPr lang="en-US" altLang="en-US" dirty="0">
                <a:latin typeface="Arial" charset="0"/>
                <a:cs typeface="Arial" charset="0"/>
              </a:rPr>
              <a:t>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They are different if order is relevant (</a:t>
            </a:r>
            <a:r>
              <a:rPr lang="en-US" altLang="en-US" i="1" dirty="0">
                <a:latin typeface="Arial" charset="0"/>
                <a:cs typeface="Arial" charset="0"/>
              </a:rPr>
              <a:t>ordered trees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usually examine ordered trees (linear orders)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a hierarchical ordering, order is not relevant</a:t>
            </a:r>
          </a:p>
        </p:txBody>
      </p:sp>
    </p:spTree>
    <p:extLst>
      <p:ext uri="{BB962C8B-B14F-4D97-AF65-F5344CB8AC3E}">
        <p14:creationId xmlns:p14="http://schemas.microsoft.com/office/powerpoint/2010/main" val="360784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9" y="338296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BD67F12-65B4-5449-AC0D-5CD16B17028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66849"/>
            <a:ext cx="10515600" cy="1215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shape of a rooted tree gives a natural flow from the </a:t>
            </a:r>
            <a:r>
              <a:rPr lang="en-US" altLang="en-US" i="1" dirty="0">
                <a:latin typeface="Arial" charset="0"/>
                <a:cs typeface="Arial" charset="0"/>
              </a:rPr>
              <a:t>root node</a:t>
            </a:r>
            <a:r>
              <a:rPr lang="en-US" altLang="en-US" dirty="0">
                <a:latin typeface="Arial" charset="0"/>
                <a:cs typeface="Arial" charset="0"/>
              </a:rPr>
              <a:t>, or just </a:t>
            </a:r>
            <a:r>
              <a:rPr lang="en-US" altLang="en-US" i="1" dirty="0">
                <a:latin typeface="Arial" charset="0"/>
                <a:cs typeface="Arial" charset="0"/>
              </a:rPr>
              <a:t>root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788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055" y="1630363"/>
            <a:ext cx="5015745" cy="376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A path is a sequence of nodes</a:t>
            </a:r>
          </a:p>
          <a:p>
            <a:pPr lvl="1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     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0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, ...,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i="1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where 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is a child of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is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length of this path is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i="1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i="1" dirty="0">
                <a:latin typeface="Arial" charset="0"/>
                <a:cs typeface="Arial" charset="0"/>
              </a:rPr>
              <a:t>	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the path (B, E, G)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has length 2</a:t>
            </a:r>
          </a:p>
        </p:txBody>
      </p:sp>
    </p:spTree>
    <p:extLst>
      <p:ext uri="{BB962C8B-B14F-4D97-AF65-F5344CB8AC3E}">
        <p14:creationId xmlns:p14="http://schemas.microsoft.com/office/powerpoint/2010/main" val="357805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dwharder\Desktop\v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Paths of length </a:t>
            </a:r>
            <a:r>
              <a:rPr lang="en-CA" altLang="en-US" sz="2400" dirty="0">
                <a:solidFill>
                  <a:srgbClr val="FFCC00"/>
                </a:solidFill>
                <a:latin typeface="Arial" charset="0"/>
                <a:cs typeface="Arial" charset="0"/>
              </a:rPr>
              <a:t>10 (11 nodes) </a:t>
            </a:r>
            <a:r>
              <a:rPr lang="en-CA" altLang="en-US" sz="2400" dirty="0">
                <a:latin typeface="Arial" charset="0"/>
                <a:cs typeface="Arial" charset="0"/>
              </a:rPr>
              <a:t>and </a:t>
            </a:r>
            <a:r>
              <a:rPr lang="en-CA" altLang="en-US" sz="2400" dirty="0">
                <a:solidFill>
                  <a:srgbClr val="FF0000"/>
                </a:solidFill>
                <a:latin typeface="Arial" charset="0"/>
                <a:cs typeface="Arial" charset="0"/>
              </a:rPr>
              <a:t>4 (5 nodes)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4989514" y="2762251"/>
            <a:ext cx="3455987" cy="720725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7673976" y="3790951"/>
            <a:ext cx="963612" cy="66198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5" name="TextBox 9"/>
          <p:cNvSpPr txBox="1">
            <a:spLocks noChangeArrowheads="1"/>
          </p:cNvSpPr>
          <p:nvPr/>
        </p:nvSpPr>
        <p:spPr bwMode="auto">
          <a:xfrm>
            <a:off x="8413750" y="3324225"/>
            <a:ext cx="2184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Start of these paths</a:t>
            </a:r>
          </a:p>
        </p:txBody>
      </p:sp>
      <p:sp>
        <p:nvSpPr>
          <p:cNvPr id="17416" name="TextBox 10"/>
          <p:cNvSpPr txBox="1">
            <a:spLocks noChangeArrowheads="1"/>
          </p:cNvSpPr>
          <p:nvPr/>
        </p:nvSpPr>
        <p:spPr bwMode="auto">
          <a:xfrm>
            <a:off x="2566988" y="5435600"/>
            <a:ext cx="210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/>
              <a:t>End of these paths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83114" y="5205414"/>
            <a:ext cx="941387" cy="377825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83113" y="5641975"/>
            <a:ext cx="2233612" cy="158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4" y="3143251"/>
            <a:ext cx="390207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For each node in a tree, there exists a unique path from the root node to that node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The length of this path is the </a:t>
            </a:r>
            <a:r>
              <a:rPr lang="en-US" altLang="en-US" i="1" dirty="0">
                <a:latin typeface="Arial" charset="0"/>
                <a:cs typeface="Arial" charset="0"/>
              </a:rPr>
              <a:t>depth</a:t>
            </a:r>
            <a:r>
              <a:rPr lang="en-US" altLang="en-US" dirty="0">
                <a:latin typeface="Arial" charset="0"/>
                <a:cs typeface="Arial" charset="0"/>
              </a:rPr>
              <a:t> of the node,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 has depth 2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 has depth 3</a:t>
            </a:r>
          </a:p>
        </p:txBody>
      </p:sp>
      <p:sp>
        <p:nvSpPr>
          <p:cNvPr id="18437" name="Freeform 5"/>
          <p:cNvSpPr>
            <a:spLocks/>
          </p:cNvSpPr>
          <p:nvPr/>
        </p:nvSpPr>
        <p:spPr bwMode="auto">
          <a:xfrm>
            <a:off x="5735639" y="5865814"/>
            <a:ext cx="4175125" cy="1587"/>
          </a:xfrm>
          <a:custGeom>
            <a:avLst/>
            <a:gdLst>
              <a:gd name="T0" fmla="*/ 0 w 2630"/>
              <a:gd name="T1" fmla="*/ 0 h 1"/>
              <a:gd name="T2" fmla="*/ 2147483647 w 2630"/>
              <a:gd name="T3" fmla="*/ 0 h 1"/>
              <a:gd name="T4" fmla="*/ 0 60000 65536"/>
              <a:gd name="T5" fmla="*/ 0 60000 65536"/>
              <a:gd name="T6" fmla="*/ 0 w 2630"/>
              <a:gd name="T7" fmla="*/ 0 h 1"/>
              <a:gd name="T8" fmla="*/ 2630 w 263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30" h="1">
                <a:moveTo>
                  <a:pt x="0" y="0"/>
                </a:moveTo>
                <a:lnTo>
                  <a:pt x="263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5807076" y="5014913"/>
            <a:ext cx="4392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145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Depth 17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673601" y="6119813"/>
            <a:ext cx="22637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78351" y="5386388"/>
            <a:ext cx="38893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92700" y="4189413"/>
            <a:ext cx="19129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4810126" y="4017963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9</a:t>
            </a:r>
          </a:p>
        </p:txBody>
      </p:sp>
      <p:sp>
        <p:nvSpPr>
          <p:cNvPr id="19465" name="TextBox 13"/>
          <p:cNvSpPr txBox="1">
            <a:spLocks noChangeArrowheads="1"/>
          </p:cNvSpPr>
          <p:nvPr/>
        </p:nvSpPr>
        <p:spPr bwMode="auto">
          <a:xfrm>
            <a:off x="4170363" y="5207000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14</a:t>
            </a:r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4268788" y="5935663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17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48075" y="2997200"/>
            <a:ext cx="19129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8" name="TextBox 16"/>
          <p:cNvSpPr txBox="1">
            <a:spLocks noChangeArrowheads="1"/>
          </p:cNvSpPr>
          <p:nvPr/>
        </p:nvSpPr>
        <p:spPr bwMode="auto">
          <a:xfrm>
            <a:off x="3359151" y="2816225"/>
            <a:ext cx="328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4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538539" y="2043113"/>
            <a:ext cx="4968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0" name="TextBox 18"/>
          <p:cNvSpPr txBox="1">
            <a:spLocks noChangeArrowheads="1"/>
          </p:cNvSpPr>
          <p:nvPr/>
        </p:nvSpPr>
        <p:spPr bwMode="auto">
          <a:xfrm>
            <a:off x="3265489" y="186213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0623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</a:t>
            </a:r>
            <a:r>
              <a:rPr lang="en-US" altLang="en-US" i="1" dirty="0">
                <a:latin typeface="Arial" charset="0"/>
                <a:cs typeface="Arial" charset="0"/>
              </a:rPr>
              <a:t>height</a:t>
            </a:r>
            <a:r>
              <a:rPr lang="en-US" altLang="en-US" dirty="0">
                <a:latin typeface="Arial" charset="0"/>
                <a:cs typeface="Arial" charset="0"/>
              </a:rPr>
              <a:t> of a tree is defined as the maximum depth of any node within the tree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The height of a tree with one node is 0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Just the root node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For convenience, we define the height of the empty tree to be 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–1</a:t>
            </a:r>
          </a:p>
        </p:txBody>
      </p:sp>
    </p:spTree>
    <p:extLst>
      <p:ext uri="{BB962C8B-B14F-4D97-AF65-F5344CB8AC3E}">
        <p14:creationId xmlns:p14="http://schemas.microsoft.com/office/powerpoint/2010/main" val="46321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150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altLang="en-US" sz="2400" dirty="0">
                <a:latin typeface="Arial" charset="0"/>
                <a:cs typeface="Arial" charset="0"/>
              </a:rPr>
              <a:t>The height of this tree is 17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92314" y="6119813"/>
            <a:ext cx="49672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0" name="TextBox 14"/>
          <p:cNvSpPr txBox="1">
            <a:spLocks noChangeArrowheads="1"/>
          </p:cNvSpPr>
          <p:nvPr/>
        </p:nvSpPr>
        <p:spPr bwMode="auto">
          <a:xfrm>
            <a:off x="2049463" y="3933825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17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063751" y="2047875"/>
            <a:ext cx="20161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263525" y="4076700"/>
            <a:ext cx="4032250" cy="0"/>
          </a:xfrm>
          <a:prstGeom prst="line">
            <a:avLst/>
          </a:prstGeom>
          <a:ln w="285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55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If a path exists from node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cs typeface="Arial" charset="0"/>
              </a:rPr>
              <a:t> to node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cs typeface="Arial" charset="0"/>
              </a:rPr>
              <a:t> is an </a:t>
            </a:r>
            <a:r>
              <a:rPr lang="en-US" altLang="en-US" i="1" dirty="0">
                <a:latin typeface="Arial" charset="0"/>
                <a:cs typeface="Arial" charset="0"/>
              </a:rPr>
              <a:t>ancestor</a:t>
            </a:r>
            <a:r>
              <a:rPr lang="en-US" altLang="en-US" dirty="0">
                <a:latin typeface="Arial" charset="0"/>
                <a:cs typeface="Arial" charset="0"/>
              </a:rPr>
              <a:t>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b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i="1" dirty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is a </a:t>
            </a:r>
            <a:r>
              <a:rPr lang="en-US" altLang="en-US" i="1" dirty="0">
                <a:latin typeface="Arial" charset="0"/>
                <a:cs typeface="Arial" charset="0"/>
              </a:rPr>
              <a:t>descendent</a:t>
            </a:r>
            <a:r>
              <a:rPr lang="en-US" altLang="en-US" dirty="0">
                <a:latin typeface="Arial" charset="0"/>
                <a:cs typeface="Arial" charset="0"/>
              </a:rPr>
              <a:t>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Thus, a node is both an ancestor and a descendant of itself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can add the adjective </a:t>
            </a:r>
            <a:r>
              <a:rPr lang="en-US" altLang="en-US" i="1" dirty="0">
                <a:latin typeface="Arial" charset="0"/>
                <a:cs typeface="Arial" charset="0"/>
              </a:rPr>
              <a:t>strict</a:t>
            </a:r>
            <a:r>
              <a:rPr lang="en-US" altLang="en-US" dirty="0">
                <a:latin typeface="Arial" charset="0"/>
                <a:cs typeface="Arial" charset="0"/>
              </a:rPr>
              <a:t> to exclude equality: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cs typeface="Arial" charset="0"/>
              </a:rPr>
              <a:t> is a </a:t>
            </a:r>
            <a:r>
              <a:rPr lang="en-US" altLang="en-US" i="1" dirty="0">
                <a:latin typeface="Arial" charset="0"/>
                <a:cs typeface="Arial" charset="0"/>
              </a:rPr>
              <a:t>strict descendent</a:t>
            </a:r>
            <a:r>
              <a:rPr lang="en-US" altLang="en-US" dirty="0">
                <a:latin typeface="Arial" charset="0"/>
                <a:cs typeface="Arial" charset="0"/>
              </a:rPr>
              <a:t>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if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cs typeface="Arial" charset="0"/>
              </a:rPr>
              <a:t> is a descendant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but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 ≠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b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The root node is an ancestor of all nodes</a:t>
            </a:r>
          </a:p>
        </p:txBody>
      </p:sp>
    </p:spTree>
    <p:extLst>
      <p:ext uri="{BB962C8B-B14F-4D97-AF65-F5344CB8AC3E}">
        <p14:creationId xmlns:p14="http://schemas.microsoft.com/office/powerpoint/2010/main" val="1375189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 this topic, we will cover: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Definition of a tree data structure and its components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Concepts of: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Root, internal, and leaf nodes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Parents, children, and siblings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Paths, path length, height, and depth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Ancestors and descendants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Ordered and unordered trees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Subtrees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Examples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XHTML and CSS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descendants of node B are B, C, D, E, F, and G: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The ancestors of node I are I, H, and A:</a:t>
            </a:r>
          </a:p>
        </p:txBody>
      </p:sp>
      <p:pic>
        <p:nvPicPr>
          <p:cNvPr id="23556" name="Picture 4" descr="b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9" y="4359594"/>
            <a:ext cx="2376487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b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9" y="2145030"/>
            <a:ext cx="2376487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260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dwharder\Desktop\v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altLang="en-US" sz="2400" dirty="0">
                <a:latin typeface="Arial" charset="0"/>
                <a:cs typeface="Arial" charset="0"/>
              </a:rPr>
              <a:t>All descendants (including itself) of the indicated node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6838157" y="3523457"/>
            <a:ext cx="647700" cy="576263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508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dwharder\Desktop\v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altLang="en-US" sz="2400" dirty="0">
                <a:latin typeface="Arial" charset="0"/>
                <a:cs typeface="Arial" charset="0"/>
              </a:rPr>
              <a:t>All ancestors (including itself) of the indicated node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6838157" y="3523457"/>
            <a:ext cx="647700" cy="576263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1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Another approach to a tree is to define the tree recursively: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degree-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node is a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degree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is a tree if it has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children and all of its children are disjoint trees (</a:t>
            </a:r>
            <a:r>
              <a:rPr lang="en-US" altLang="en-US" i="1" dirty="0">
                <a:latin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., with no intersecting nodes)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Given any node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cs typeface="Arial" charset="0"/>
              </a:rPr>
              <a:t> within a tree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root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r</a:t>
            </a:r>
            <a:r>
              <a:rPr lang="en-US" altLang="en-US" dirty="0">
                <a:latin typeface="Arial" charset="0"/>
                <a:cs typeface="Arial" charset="0"/>
              </a:rPr>
              <a:t>, the collection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cs typeface="Arial" charset="0"/>
              </a:rPr>
              <a:t> and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all of its descendants is said to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be a </a:t>
            </a:r>
            <a:r>
              <a:rPr lang="en-US" altLang="en-US" i="1" dirty="0">
                <a:latin typeface="Arial" charset="0"/>
                <a:cs typeface="Arial" charset="0"/>
              </a:rPr>
              <a:t>subtree of the tree with</a:t>
            </a:r>
            <a:br>
              <a:rPr lang="en-US" altLang="en-US" i="1" dirty="0">
                <a:latin typeface="Arial" charset="0"/>
                <a:cs typeface="Arial" charset="0"/>
              </a:rPr>
            </a:br>
            <a:r>
              <a:rPr lang="en-US" altLang="en-US" i="1" dirty="0">
                <a:latin typeface="Arial" charset="0"/>
                <a:cs typeface="Arial" charset="0"/>
              </a:rPr>
              <a:t>root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662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980" y="3429000"/>
            <a:ext cx="3893820" cy="292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64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XML of XHTML has a tree structure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Cascading Style Sheets (CSS) use the tree structure to modify the display of HTML</a:t>
            </a:r>
          </a:p>
        </p:txBody>
      </p:sp>
    </p:spTree>
    <p:extLst>
      <p:ext uri="{BB962C8B-B14F-4D97-AF65-F5344CB8AC3E}">
        <p14:creationId xmlns:p14="http://schemas.microsoft.com/office/powerpoint/2010/main" val="3163424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Consider the following XHTML document</a:t>
            </a:r>
            <a:endParaRPr lang="en-US" altLang="en-US" sz="4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&lt;/html&gt;</a:t>
            </a:r>
            <a:endParaRPr lang="en-US" alt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548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>
                <a:latin typeface="Arial" charset="0"/>
                <a:cs typeface="Arial" charset="0"/>
              </a:rPr>
              <a:t>Consider the following XHTML document</a:t>
            </a:r>
            <a:endParaRPr lang="en-US" altLang="en-US" sz="32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&lt;/html&gt;</a:t>
            </a:r>
            <a:endParaRPr lang="en-US" alt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flipH="1">
            <a:off x="3009900" y="2781301"/>
            <a:ext cx="4525963" cy="31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7521575" y="2557463"/>
            <a:ext cx="996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heading</a:t>
            </a:r>
          </a:p>
        </p:txBody>
      </p:sp>
      <p:sp>
        <p:nvSpPr>
          <p:cNvPr id="29704" name="Line 9"/>
          <p:cNvSpPr>
            <a:spLocks noChangeShapeType="1"/>
          </p:cNvSpPr>
          <p:nvPr/>
        </p:nvSpPr>
        <p:spPr bwMode="auto">
          <a:xfrm flipH="1" flipV="1">
            <a:off x="5160963" y="3879852"/>
            <a:ext cx="1871662" cy="6445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5" name="Text Box 10"/>
          <p:cNvSpPr txBox="1">
            <a:spLocks noChangeArrowheads="1"/>
          </p:cNvSpPr>
          <p:nvPr/>
        </p:nvSpPr>
        <p:spPr bwMode="auto">
          <a:xfrm>
            <a:off x="6994525" y="4310063"/>
            <a:ext cx="1301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underlining</a:t>
            </a:r>
          </a:p>
        </p:txBody>
      </p:sp>
      <p:sp>
        <p:nvSpPr>
          <p:cNvPr id="29707" name="Line 12"/>
          <p:cNvSpPr>
            <a:spLocks noChangeShapeType="1"/>
          </p:cNvSpPr>
          <p:nvPr/>
        </p:nvSpPr>
        <p:spPr bwMode="auto">
          <a:xfrm flipH="1" flipV="1">
            <a:off x="5364480" y="4646612"/>
            <a:ext cx="2877820" cy="544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8" name="Text Box 13"/>
          <p:cNvSpPr txBox="1">
            <a:spLocks noChangeArrowheads="1"/>
          </p:cNvSpPr>
          <p:nvPr/>
        </p:nvSpPr>
        <p:spPr bwMode="auto">
          <a:xfrm>
            <a:off x="8188325" y="5005388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paragraph</a:t>
            </a:r>
          </a:p>
        </p:txBody>
      </p:sp>
      <p:sp>
        <p:nvSpPr>
          <p:cNvPr id="29709" name="Text Box 14"/>
          <p:cNvSpPr txBox="1">
            <a:spLocks noChangeArrowheads="1"/>
          </p:cNvSpPr>
          <p:nvPr/>
        </p:nvSpPr>
        <p:spPr bwMode="auto">
          <a:xfrm>
            <a:off x="1024890" y="3638548"/>
            <a:ext cx="1504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/>
              <a:t>body of page</a:t>
            </a:r>
          </a:p>
        </p:txBody>
      </p:sp>
      <p:sp>
        <p:nvSpPr>
          <p:cNvPr id="29710" name="Line 15"/>
          <p:cNvSpPr>
            <a:spLocks noChangeShapeType="1"/>
          </p:cNvSpPr>
          <p:nvPr/>
        </p:nvSpPr>
        <p:spPr bwMode="auto">
          <a:xfrm flipV="1">
            <a:off x="1462086" y="3438523"/>
            <a:ext cx="732474" cy="23240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1" name="Line 16"/>
          <p:cNvSpPr>
            <a:spLocks noChangeShapeType="1"/>
          </p:cNvSpPr>
          <p:nvPr/>
        </p:nvSpPr>
        <p:spPr bwMode="auto">
          <a:xfrm>
            <a:off x="1833565" y="4005261"/>
            <a:ext cx="473390" cy="83343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2" name="Line 17"/>
          <p:cNvSpPr>
            <a:spLocks noChangeShapeType="1"/>
          </p:cNvSpPr>
          <p:nvPr/>
        </p:nvSpPr>
        <p:spPr bwMode="auto">
          <a:xfrm flipH="1">
            <a:off x="4237039" y="2133600"/>
            <a:ext cx="2363787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3" name="Text Box 18"/>
          <p:cNvSpPr txBox="1">
            <a:spLocks noChangeArrowheads="1"/>
          </p:cNvSpPr>
          <p:nvPr/>
        </p:nvSpPr>
        <p:spPr bwMode="auto">
          <a:xfrm>
            <a:off x="6564313" y="1909763"/>
            <a:ext cx="539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hlink"/>
                </a:solidFill>
              </a:rPr>
              <a:t>title</a:t>
            </a:r>
          </a:p>
        </p:txBody>
      </p:sp>
      <p:sp>
        <p:nvSpPr>
          <p:cNvPr id="29714" name="Line 19"/>
          <p:cNvSpPr>
            <a:spLocks noChangeShapeType="1"/>
          </p:cNvSpPr>
          <p:nvPr/>
        </p:nvSpPr>
        <p:spPr bwMode="auto">
          <a:xfrm flipH="1">
            <a:off x="5364480" y="2205037"/>
            <a:ext cx="1269684" cy="593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06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 descr="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80" y="2524127"/>
            <a:ext cx="5189720" cy="191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z="2400" dirty="0">
                <a:latin typeface="Arial" charset="0"/>
                <a:cs typeface="Arial" charset="0"/>
              </a:rPr>
              <a:t>The nested tags define a tree rooted at the HTML tag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&lt;html&gt;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&lt;/html&gt;</a:t>
            </a:r>
          </a:p>
        </p:txBody>
      </p:sp>
    </p:spTree>
    <p:extLst>
      <p:ext uri="{BB962C8B-B14F-4D97-AF65-F5344CB8AC3E}">
        <p14:creationId xmlns:p14="http://schemas.microsoft.com/office/powerpoint/2010/main" val="145871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9" descr="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2076451"/>
            <a:ext cx="636905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10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Web browsers render this tree as a web page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pic>
        <p:nvPicPr>
          <p:cNvPr id="31749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6" y="4502151"/>
            <a:ext cx="6424613" cy="195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2927351" y="3429000"/>
            <a:ext cx="1584325" cy="11509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4367213" y="3429001"/>
            <a:ext cx="360362" cy="20875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5232400" y="3789363"/>
            <a:ext cx="28733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804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XML tags </a:t>
            </a:r>
            <a:r>
              <a:rPr lang="en-US" altLang="en-US" sz="2400" b="1">
                <a:latin typeface="Consolas" pitchFamily="49" charset="0"/>
                <a:cs typeface="Consolas" pitchFamily="49" charset="0"/>
              </a:rPr>
              <a:t>&lt;tag&gt;...&lt;/tag&gt;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must be nested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to get the following effect:</a:t>
            </a:r>
          </a:p>
          <a:p>
            <a:pPr>
              <a:buFontTx/>
              <a:buNone/>
            </a:pPr>
            <a:r>
              <a:rPr lang="en-US" altLang="en-US">
                <a:latin typeface="Arial" charset="0"/>
                <a:cs typeface="Arial" charset="0"/>
              </a:rPr>
              <a:t>                </a:t>
            </a:r>
            <a:r>
              <a:rPr lang="en-US" altLang="en-US" u="sng">
                <a:latin typeface="Arial" charset="0"/>
                <a:cs typeface="Arial" charset="0"/>
              </a:rPr>
              <a:t>1 2 3 </a:t>
            </a:r>
            <a:r>
              <a:rPr lang="en-US" altLang="en-US" b="1" u="sng">
                <a:latin typeface="Arial" charset="0"/>
                <a:cs typeface="Arial" charset="0"/>
              </a:rPr>
              <a:t>4 5 6</a:t>
            </a:r>
            <a:r>
              <a:rPr lang="en-US" altLang="en-US" b="1">
                <a:latin typeface="Arial" charset="0"/>
                <a:cs typeface="Arial" charset="0"/>
              </a:rPr>
              <a:t> 7 8 9</a:t>
            </a:r>
          </a:p>
          <a:p>
            <a:pPr>
              <a:buFontTx/>
              <a:buNone/>
            </a:pPr>
            <a:r>
              <a:rPr lang="en-US" altLang="en-US">
                <a:latin typeface="Arial" charset="0"/>
                <a:cs typeface="Arial" charset="0"/>
              </a:rPr>
              <a:t>	you may use</a:t>
            </a:r>
            <a:endParaRPr lang="en-US" altLang="en-US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b="1">
                <a:latin typeface="Courier New" pitchFamily="49" charset="0"/>
                <a:cs typeface="Arial" charset="0"/>
              </a:rPr>
              <a:t>		</a:t>
            </a:r>
            <a:r>
              <a:rPr lang="en-US" altLang="en-US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&lt;u&gt;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1 2 3 </a:t>
            </a:r>
            <a:r>
              <a:rPr lang="en-US" altLang="en-US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&lt;b&gt;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4 5 6</a:t>
            </a:r>
            <a:r>
              <a:rPr lang="en-US" altLang="en-US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&lt;/b&gt;</a:t>
            </a:r>
            <a:r>
              <a:rPr lang="en-US" altLang="en-US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&lt;/u&gt;</a:t>
            </a:r>
            <a:r>
              <a:rPr lang="en-US" altLang="en-US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&lt;b&gt; 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7 8 9</a:t>
            </a:r>
            <a:r>
              <a:rPr lang="en-US" altLang="en-US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&lt;/b&gt;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You may not use:</a:t>
            </a:r>
          </a:p>
          <a:p>
            <a:pPr>
              <a:buFontTx/>
              <a:buNone/>
            </a:pPr>
            <a:r>
              <a:rPr lang="en-US" altLang="en-US" b="1">
                <a:latin typeface="Courier New" pitchFamily="49" charset="0"/>
                <a:cs typeface="Arial" charset="0"/>
              </a:rPr>
              <a:t>		</a:t>
            </a:r>
            <a:r>
              <a:rPr lang="en-US" altLang="en-US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&lt;u&gt;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1 2 3 </a:t>
            </a:r>
            <a:r>
              <a:rPr lang="en-US" altLang="en-US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&lt;b&gt;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4 5 6</a:t>
            </a:r>
            <a:r>
              <a:rPr lang="en-US" altLang="en-US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&lt;/u&gt;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 7 8 9</a:t>
            </a:r>
            <a:r>
              <a:rPr lang="en-US" altLang="en-US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&lt;/b&gt;</a:t>
            </a:r>
          </a:p>
        </p:txBody>
      </p:sp>
    </p:spTree>
    <p:extLst>
      <p:ext uri="{BB962C8B-B14F-4D97-AF65-F5344CB8AC3E}">
        <p14:creationId xmlns:p14="http://schemas.microsoft.com/office/powerpoint/2010/main" val="3119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Deque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Trees are the first data structure different from what you’ve seen in your first-year programming courses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2DBF6C-31AC-9445-986E-3F003BA6A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57" y="2514870"/>
            <a:ext cx="5938263" cy="39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334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57338"/>
            <a:ext cx="10515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Cascading Style Sheets (CSS) make use of this tree structure to describe how HTML should be displayed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For example: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&lt;style type="text/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css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   h1 {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color:blue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; }</a:t>
            </a: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&lt;/style&gt;</a:t>
            </a:r>
          </a:p>
          <a:p>
            <a:pPr>
              <a:buFontTx/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indicates all text/decorations </a:t>
            </a:r>
            <a:r>
              <a:rPr lang="en-US" altLang="en-US" u="sng" dirty="0">
                <a:latin typeface="Arial" charset="0"/>
                <a:cs typeface="Arial" charset="0"/>
              </a:rPr>
              <a:t>descendant</a:t>
            </a:r>
            <a:r>
              <a:rPr lang="en-US" altLang="en-US" dirty="0">
                <a:latin typeface="Arial" charset="0"/>
                <a:cs typeface="Arial" charset="0"/>
              </a:rPr>
              <a:t> from an </a:t>
            </a:r>
            <a:r>
              <a:rPr lang="en-US" altLang="en-US" sz="2200" dirty="0">
                <a:latin typeface="Consolas" pitchFamily="49" charset="0"/>
                <a:cs typeface="Consolas" pitchFamily="49" charset="0"/>
              </a:rPr>
              <a:t>h1</a:t>
            </a:r>
            <a:r>
              <a:rPr lang="en-US" altLang="en-US" dirty="0">
                <a:latin typeface="Arial" charset="0"/>
                <a:cs typeface="Arial" charset="0"/>
              </a:rPr>
              <a:t> header should be blue</a:t>
            </a:r>
          </a:p>
        </p:txBody>
      </p:sp>
    </p:spTree>
    <p:extLst>
      <p:ext uri="{BB962C8B-B14F-4D97-AF65-F5344CB8AC3E}">
        <p14:creationId xmlns:p14="http://schemas.microsoft.com/office/powerpoint/2010/main" val="865256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370138"/>
            <a:ext cx="6369050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this style renders as follows: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&lt;style type="text/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css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   </a:t>
            </a:r>
            <a:r>
              <a:rPr lang="en-US" altLang="en-US" sz="16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color:</a:t>
            </a:r>
            <a:r>
              <a:rPr lang="en-US" altLang="en-US" sz="1600" dirty="0" err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; }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&lt;/style&gt;</a:t>
            </a:r>
          </a:p>
          <a:p>
            <a:pPr>
              <a:buFontTx/>
              <a:buNone/>
            </a:pPr>
            <a:endParaRPr lang="en-US" altLang="en-US" sz="1800" dirty="0">
              <a:latin typeface="Arial" charset="0"/>
              <a:cs typeface="Arial" charset="0"/>
            </a:endParaRPr>
          </a:p>
        </p:txBody>
      </p:sp>
      <p:pic>
        <p:nvPicPr>
          <p:cNvPr id="34821" name="Picture 5" descr="t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4429127"/>
            <a:ext cx="5472111" cy="191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796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7" descr="t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349500"/>
            <a:ext cx="636905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this style renders as follows: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&lt;style type="text/css"&gt;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   </a:t>
            </a:r>
            <a:r>
              <a:rPr lang="en-US" altLang="en-US" sz="160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altLang="en-US" sz="1600">
                <a:latin typeface="Consolas" pitchFamily="49" charset="0"/>
                <a:cs typeface="Consolas" pitchFamily="49" charset="0"/>
              </a:rPr>
              <a:t> { color:</a:t>
            </a:r>
            <a:r>
              <a:rPr lang="en-US" altLang="en-US" sz="160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altLang="en-US" sz="1600">
                <a:latin typeface="Consolas" pitchFamily="49" charset="0"/>
                <a:cs typeface="Consolas" pitchFamily="49" charset="0"/>
              </a:rPr>
              <a:t>; }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   u { color:red; }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&lt;/style&gt;</a:t>
            </a:r>
            <a:endParaRPr lang="en-US" altLang="en-US" sz="1600">
              <a:latin typeface="Arial" charset="0"/>
              <a:cs typeface="Arial" charset="0"/>
            </a:endParaRPr>
          </a:p>
        </p:txBody>
      </p:sp>
      <p:pic>
        <p:nvPicPr>
          <p:cNvPr id="35845" name="Picture 6" descr="t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4437063"/>
            <a:ext cx="5007292" cy="174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096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Suppose you don’t want underlined items in headers (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h1</a:t>
            </a:r>
            <a:r>
              <a:rPr lang="en-US" altLang="en-US" dirty="0">
                <a:latin typeface="Arial" charset="0"/>
                <a:cs typeface="Arial" charset="0"/>
              </a:rPr>
              <a:t>) to be red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More specifically, suppose you want any underlined text within paragraphs to be red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That is, you only want text marked as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&lt;u&gt;text&lt;/u&gt;</a:t>
            </a: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be underlined if it is a descendant of a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altLang="en-US" sz="1800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3487304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7" descr="t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349500"/>
            <a:ext cx="636905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>
                <a:latin typeface="Arial" charset="0"/>
                <a:cs typeface="Arial" charset="0"/>
              </a:rPr>
              <a:t>	</a:t>
            </a:r>
            <a:r>
              <a:rPr lang="en-US" altLang="en-US">
                <a:latin typeface="Arial" charset="0"/>
                <a:cs typeface="Arial" charset="0"/>
              </a:rPr>
              <a:t>For example, this style renders as follows:</a:t>
            </a:r>
            <a:endParaRPr lang="en-US" altLang="en-US" sz="180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&lt;style type="text/css"&gt;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   h1 { color:blue; }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6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p u </a:t>
            </a:r>
            <a:r>
              <a:rPr lang="en-US" altLang="en-US" sz="1600">
                <a:latin typeface="Consolas" pitchFamily="49" charset="0"/>
                <a:cs typeface="Consolas" pitchFamily="49" charset="0"/>
              </a:rPr>
              <a:t>{ color:red; }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&lt;/style&gt;</a:t>
            </a:r>
            <a:endParaRPr lang="en-US" altLang="en-US" sz="160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200">
              <a:latin typeface="Arial" charset="0"/>
              <a:cs typeface="Arial" charset="0"/>
            </a:endParaRPr>
          </a:p>
        </p:txBody>
      </p:sp>
      <p:sp>
        <p:nvSpPr>
          <p:cNvPr id="37893" name="Oval 6"/>
          <p:cNvSpPr>
            <a:spLocks noChangeArrowheads="1"/>
          </p:cNvSpPr>
          <p:nvPr/>
        </p:nvSpPr>
        <p:spPr bwMode="auto">
          <a:xfrm>
            <a:off x="1126967" y="2632076"/>
            <a:ext cx="2735580" cy="404813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37894" name="Picture 8" descr="d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4437064"/>
            <a:ext cx="5624512" cy="195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638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You can read the second style</a:t>
            </a:r>
          </a:p>
          <a:p>
            <a:pPr>
              <a:buFontTx/>
              <a:buNone/>
            </a:pPr>
            <a:endParaRPr lang="en-US" altLang="en-US" sz="16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>
                <a:latin typeface="Consolas" pitchFamily="49" charset="0"/>
                <a:cs typeface="Consolas" pitchFamily="49" charset="0"/>
              </a:rPr>
              <a:t>		&lt;style type="text/css"&gt;</a:t>
            </a:r>
          </a:p>
          <a:p>
            <a:pPr>
              <a:buFontTx/>
              <a:buNone/>
            </a:pPr>
            <a:r>
              <a:rPr lang="en-US" altLang="en-US" sz="1400">
                <a:latin typeface="Consolas" pitchFamily="49" charset="0"/>
                <a:cs typeface="Consolas" pitchFamily="49" charset="0"/>
              </a:rPr>
              <a:t>		   h1 { color:blue; }</a:t>
            </a:r>
          </a:p>
          <a:p>
            <a:pPr>
              <a:buFontTx/>
              <a:buNone/>
            </a:pPr>
            <a:r>
              <a:rPr lang="en-US" altLang="en-US" sz="1400">
                <a:latin typeface="Consolas" pitchFamily="49" charset="0"/>
                <a:cs typeface="Consolas" pitchFamily="49" charset="0"/>
              </a:rPr>
              <a:t>		   p u { color:red; }</a:t>
            </a:r>
          </a:p>
          <a:p>
            <a:pPr>
              <a:buFontTx/>
              <a:buNone/>
            </a:pPr>
            <a:r>
              <a:rPr lang="en-US" altLang="en-US" sz="1400">
                <a:latin typeface="Consolas" pitchFamily="49" charset="0"/>
                <a:cs typeface="Consolas" pitchFamily="49" charset="0"/>
              </a:rPr>
              <a:t>		&lt;/style&gt;</a:t>
            </a:r>
          </a:p>
          <a:p>
            <a:pPr>
              <a:buFontTx/>
              <a:buNone/>
            </a:pPr>
            <a:endParaRPr lang="en-US" altLang="en-US" sz="14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b="1">
                <a:latin typeface="Courier New" pitchFamily="49" charset="0"/>
                <a:cs typeface="Arial" charset="0"/>
              </a:rPr>
              <a:t>	</a:t>
            </a:r>
            <a:r>
              <a:rPr lang="en-US" altLang="en-US">
                <a:latin typeface="Arial" charset="0"/>
                <a:cs typeface="Arial" charset="0"/>
              </a:rPr>
              <a:t>as saying “text/decorations descendant from the underlining tag (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&lt;u&gt;</a:t>
            </a:r>
            <a:r>
              <a:rPr lang="en-US" altLang="en-US">
                <a:latin typeface="Arial" charset="0"/>
                <a:cs typeface="Arial" charset="0"/>
              </a:rPr>
              <a:t>) which itself is a descendant of a paragraph tag should be coloured red”</a:t>
            </a:r>
            <a:endParaRPr lang="en-US" altLang="en-US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8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Example: XML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 general, any XML can be represented as a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XML tools make use of this feature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Parsers convert XML into an internal tree structure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XML transformation languages manipulate the tree structure</a:t>
            </a:r>
          </a:p>
          <a:p>
            <a:pPr lvl="2"/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XMLT</a:t>
            </a:r>
          </a:p>
        </p:txBody>
      </p:sp>
    </p:spTree>
    <p:extLst>
      <p:ext uri="{BB962C8B-B14F-4D97-AF65-F5344CB8AC3E}">
        <p14:creationId xmlns:p14="http://schemas.microsoft.com/office/powerpoint/2010/main" val="1374346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MathML: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y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z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&lt;math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xmlns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="http://www.w3.org/1998/Math/MathML"&gt;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&lt;semantics&gt;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mrow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mrow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altLang="en-US" sz="1400" dirty="0">
                <a:solidFill>
                  <a:srgbClr val="0099FF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400" dirty="0" err="1">
                <a:solidFill>
                  <a:srgbClr val="0099FF"/>
                </a:solidFill>
                <a:latin typeface="Consolas" pitchFamily="49" charset="0"/>
                <a:cs typeface="Consolas" pitchFamily="49" charset="0"/>
              </a:rPr>
              <a:t>msup</a:t>
            </a:r>
            <a:r>
              <a:rPr lang="en-US" altLang="en-US" sz="1400" dirty="0">
                <a:solidFill>
                  <a:srgbClr val="0099FF"/>
                </a:solidFill>
                <a:latin typeface="Consolas" pitchFamily="49" charset="0"/>
                <a:cs typeface="Consolas" pitchFamily="49" charset="0"/>
              </a:rPr>
              <a:t>&gt;&lt;mi&gt;x&lt;/mi&gt;&lt;</a:t>
            </a:r>
            <a:r>
              <a:rPr lang="en-US" altLang="en-US" sz="1400" dirty="0" err="1">
                <a:solidFill>
                  <a:srgbClr val="0099FF"/>
                </a:solidFill>
                <a:latin typeface="Consolas" pitchFamily="49" charset="0"/>
                <a:cs typeface="Consolas" pitchFamily="49" charset="0"/>
              </a:rPr>
              <a:t>mn</a:t>
            </a:r>
            <a:r>
              <a:rPr lang="en-US" altLang="en-US" sz="1400" dirty="0">
                <a:solidFill>
                  <a:srgbClr val="0099FF"/>
                </a:solidFill>
                <a:latin typeface="Consolas" pitchFamily="49" charset="0"/>
                <a:cs typeface="Consolas" pitchFamily="49" charset="0"/>
              </a:rPr>
              <a:t>&gt;2&lt;/</a:t>
            </a:r>
            <a:r>
              <a:rPr lang="en-US" altLang="en-US" sz="1400" dirty="0" err="1">
                <a:solidFill>
                  <a:srgbClr val="0099FF"/>
                </a:solidFill>
                <a:latin typeface="Consolas" pitchFamily="49" charset="0"/>
                <a:cs typeface="Consolas" pitchFamily="49" charset="0"/>
              </a:rPr>
              <a:t>mn</a:t>
            </a:r>
            <a:r>
              <a:rPr lang="en-US" altLang="en-US" sz="1400" dirty="0">
                <a:solidFill>
                  <a:srgbClr val="0099FF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1400" dirty="0" err="1">
                <a:solidFill>
                  <a:srgbClr val="0099FF"/>
                </a:solidFill>
                <a:latin typeface="Consolas" pitchFamily="49" charset="0"/>
                <a:cs typeface="Consolas" pitchFamily="49" charset="0"/>
              </a:rPr>
              <a:t>msup</a:t>
            </a:r>
            <a:r>
              <a:rPr lang="en-US" altLang="en-US" sz="1400" dirty="0">
                <a:solidFill>
                  <a:srgbClr val="0099FF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&gt;+&lt;/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msup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&gt;&lt;mi&gt;y&lt;/mi&gt;&lt;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mn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&gt;2&lt;/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mn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msup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mrow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&gt;=&lt;/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msup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&gt;&lt;mi&gt;z&lt;/mi&gt;&lt;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mn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&gt;2&lt;/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mn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msup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mrow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&lt;annotation-xml encoding="MathML-Content"&gt;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&lt;apply&gt;&lt;eq/&gt;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&lt;apply&gt;&lt;plus/&gt;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altLang="en-US" sz="1400" dirty="0">
                <a:solidFill>
                  <a:srgbClr val="CC0099"/>
                </a:solidFill>
                <a:latin typeface="Consolas" pitchFamily="49" charset="0"/>
                <a:cs typeface="Consolas" pitchFamily="49" charset="0"/>
              </a:rPr>
              <a:t>&lt;apply&gt;&lt;power/&gt;&lt;ci&gt;x&lt;/ci&gt;&lt;</a:t>
            </a:r>
            <a:r>
              <a:rPr lang="en-US" altLang="en-US" sz="1400" dirty="0" err="1">
                <a:solidFill>
                  <a:srgbClr val="CC0099"/>
                </a:solidFill>
                <a:latin typeface="Consolas" pitchFamily="49" charset="0"/>
                <a:cs typeface="Consolas" pitchFamily="49" charset="0"/>
              </a:rPr>
              <a:t>cn</a:t>
            </a:r>
            <a:r>
              <a:rPr lang="en-US" altLang="en-US" sz="1400" dirty="0">
                <a:solidFill>
                  <a:srgbClr val="CC0099"/>
                </a:solidFill>
                <a:latin typeface="Consolas" pitchFamily="49" charset="0"/>
                <a:cs typeface="Consolas" pitchFamily="49" charset="0"/>
              </a:rPr>
              <a:t>&gt;2&lt;/</a:t>
            </a:r>
            <a:r>
              <a:rPr lang="en-US" altLang="en-US" sz="1400" dirty="0" err="1">
                <a:solidFill>
                  <a:srgbClr val="CC0099"/>
                </a:solidFill>
                <a:latin typeface="Consolas" pitchFamily="49" charset="0"/>
                <a:cs typeface="Consolas" pitchFamily="49" charset="0"/>
              </a:rPr>
              <a:t>cn</a:t>
            </a:r>
            <a:r>
              <a:rPr lang="en-US" altLang="en-US" sz="1400" dirty="0">
                <a:solidFill>
                  <a:srgbClr val="CC0099"/>
                </a:solidFill>
                <a:latin typeface="Consolas" pitchFamily="49" charset="0"/>
                <a:cs typeface="Consolas" pitchFamily="49" charset="0"/>
              </a:rPr>
              <a:t>&gt;&lt;/apply&gt;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  &lt;apply&gt;&lt;power/&gt;&lt;ci&gt;y&lt;/ci&gt;&lt;</a:t>
            </a:r>
            <a:r>
              <a:rPr lang="en-US" altLang="en-US" sz="1400" dirty="0" err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cn</a:t>
            </a: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&gt;2&lt;/</a:t>
            </a:r>
            <a:r>
              <a:rPr lang="en-US" altLang="en-US" sz="1400" dirty="0" err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cn</a:t>
            </a: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&gt;&lt;/apply&gt;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&lt;/apply&gt;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&lt;apply&gt;&lt;power/&gt;&lt;ci&gt;z&lt;/ci&gt;&lt;</a:t>
            </a:r>
            <a:r>
              <a:rPr lang="en-US" altLang="en-US" sz="1400" dirty="0" err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cn</a:t>
            </a: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&gt;2&lt;/</a:t>
            </a:r>
            <a:r>
              <a:rPr lang="en-US" altLang="en-US" sz="1400" dirty="0" err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cn</a:t>
            </a: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&gt;&lt;/apply&gt;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&lt;/apply&gt;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&lt;/annotation-xml&gt;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CC6600"/>
                </a:solidFill>
                <a:latin typeface="Consolas" pitchFamily="49" charset="0"/>
                <a:cs typeface="Consolas" pitchFamily="49" charset="0"/>
              </a:rPr>
              <a:t>    &lt;annotation encoding="Maple"&gt;x^2+y^2 = z^2&lt;/annotation&gt;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&lt;/semantics&gt;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&lt;/math&gt;</a:t>
            </a:r>
          </a:p>
        </p:txBody>
      </p:sp>
    </p:spTree>
    <p:extLst>
      <p:ext uri="{BB962C8B-B14F-4D97-AF65-F5344CB8AC3E}">
        <p14:creationId xmlns:p14="http://schemas.microsoft.com/office/powerpoint/2010/main" val="3645656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MathML: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y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z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tree structure for the same MathML expression is</a:t>
            </a:r>
          </a:p>
        </p:txBody>
      </p:sp>
      <p:pic>
        <p:nvPicPr>
          <p:cNvPr id="41988" name="Picture 4" descr="mm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6" y="2349500"/>
            <a:ext cx="9109075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246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MathML: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y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z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Why use 500 characters to describe the equation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y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z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</a:p>
          <a:p>
            <a:pPr algn="ctr"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Arial" charset="0"/>
                <a:cs typeface="Arial" charset="0"/>
              </a:rPr>
              <a:t>which, after all, is only twelve characters (counting spaces)?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Arial" charset="0"/>
                <a:cs typeface="Arial" charset="0"/>
              </a:rPr>
              <a:t>The root contains three children, each different </a:t>
            </a:r>
            <a:r>
              <a:rPr lang="en-US" altLang="en-US" dirty="0" err="1">
                <a:latin typeface="Arial" charset="0"/>
                <a:cs typeface="Arial" charset="0"/>
              </a:rPr>
              <a:t>codings</a:t>
            </a:r>
            <a:r>
              <a:rPr lang="en-US" altLang="en-US" dirty="0">
                <a:latin typeface="Arial" charset="0"/>
                <a:cs typeface="Arial" charset="0"/>
              </a:rPr>
              <a:t> of: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latin typeface="Arial" charset="0"/>
                <a:cs typeface="Arial" charset="0"/>
              </a:rPr>
              <a:t>How it should look (presentation),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latin typeface="Arial" charset="0"/>
                <a:cs typeface="Arial" charset="0"/>
              </a:rPr>
              <a:t>What it means mathematically (content), and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latin typeface="Arial" charset="0"/>
                <a:cs typeface="Arial" charset="0"/>
              </a:rPr>
              <a:t>A translation to a specific language (Maple)</a:t>
            </a:r>
          </a:p>
        </p:txBody>
      </p:sp>
    </p:spTree>
    <p:extLst>
      <p:ext uri="{BB962C8B-B14F-4D97-AF65-F5344CB8AC3E}">
        <p14:creationId xmlns:p14="http://schemas.microsoft.com/office/powerpoint/2010/main" val="243951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 rooted tree data structure stores information in </a:t>
            </a:r>
            <a:r>
              <a:rPr lang="en-US" altLang="en-US" i="1" dirty="0">
                <a:latin typeface="Arial" charset="0"/>
                <a:cs typeface="Arial" charset="0"/>
              </a:rPr>
              <a:t>nodes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Similar to linked lists: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There is a first node, or </a:t>
            </a:r>
            <a:r>
              <a:rPr lang="en-US" altLang="en-US" i="1" dirty="0">
                <a:latin typeface="Arial" charset="0"/>
                <a:cs typeface="Arial" charset="0"/>
              </a:rPr>
              <a:t>root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Each node has variable number of references to successors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Each node, other than the root, has exactly one node pointing to it</a:t>
            </a:r>
            <a:endParaRPr lang="en-US" altLang="en-US" i="1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5" descr="tree">
            <a:extLst>
              <a:ext uri="{FF2B5EF4-FFF2-40B4-BE49-F238E27FC236}">
                <a16:creationId xmlns:a16="http://schemas.microsoft.com/office/drawing/2014/main" id="{4326A72E-6A50-7441-A1DE-08E205C8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93" y="3564890"/>
            <a:ext cx="3889375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925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4" y="335756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Abstract Trees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An abstract tree (or abstract hierarchy) does not restrict the number of nodes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tree, the degrees vary:</a:t>
            </a:r>
          </a:p>
        </p:txBody>
      </p:sp>
      <p:graphicFrame>
        <p:nvGraphicFramePr>
          <p:cNvPr id="3113" name="Group 41"/>
          <p:cNvGraphicFramePr>
            <a:graphicFrameLocks noGrp="1"/>
          </p:cNvGraphicFramePr>
          <p:nvPr/>
        </p:nvGraphicFramePr>
        <p:xfrm>
          <a:off x="2351088" y="3103563"/>
          <a:ext cx="3384550" cy="1981200"/>
        </p:xfrm>
        <a:graphic>
          <a:graphicData uri="http://schemas.openxmlformats.org/drawingml/2006/table">
            <a:tbl>
              <a:tblPr/>
              <a:tblGrid>
                <a:gridCol w="1152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Degree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Nodes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D, F, G, J, K, L, M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A, B, E, H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098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Abstract Trees: Design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 implement an abstract tree or hierarchy by using a class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Stores a value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Stores the children in a linked-list</a:t>
            </a:r>
          </a:p>
        </p:txBody>
      </p:sp>
      <p:pic>
        <p:nvPicPr>
          <p:cNvPr id="819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4" y="3789363"/>
            <a:ext cx="3311525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16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4933951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The class definition would be:</a:t>
            </a:r>
            <a:endParaRPr lang="en-US" altLang="en-US" sz="1600" dirty="0">
              <a:latin typeface="Arial" charset="0"/>
              <a:cs typeface="Arial" charset="0"/>
            </a:endParaRPr>
          </a:p>
          <a:p>
            <a:pPr lvl="2">
              <a:buFont typeface="Arial" charset="0"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private: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node_value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*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parent_node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std::list&lt;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*&gt; children;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public: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Type const &amp; = Type(),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* =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Type value() const;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*parent()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degree()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is_root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is_leaf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*child(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n 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  int height() const;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void insert(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 );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void attach(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* );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void detach();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75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The tree with six nodes would be stored as follows:</a:t>
            </a:r>
          </a:p>
        </p:txBody>
      </p:sp>
      <p:pic>
        <p:nvPicPr>
          <p:cNvPr id="10244" name="Picture 4" descr="C:\Users\dwharder\Desktop\simp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2075816"/>
            <a:ext cx="7921309" cy="445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321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Much of the functionality is similar to that of the list class:</a:t>
            </a:r>
          </a:p>
          <a:p>
            <a:pPr lvl="2"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Type const &amp;obj,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*p ):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node_value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obj ),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parent_node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p ) {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&lt;Type&gt;::value() const {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node_value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&lt;Type&gt;::parent() const {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parent_node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6901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4865371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Much of the functionality is similar to that of the list class:</a:t>
            </a:r>
          </a:p>
          <a:p>
            <a:pPr lvl="2"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is_root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return ( parent() ==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&lt;Type&gt;::degree()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children.size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is_leaf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return ( degree() == 0 );</a:t>
            </a:r>
          </a:p>
          <a:p>
            <a:pPr lvl="2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6388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Accessing the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child requires a for loop (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):</a:t>
            </a:r>
            <a:endParaRPr lang="en-US" altLang="en-US" sz="16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16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&lt;Type&gt;::child( int n 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if ( n &lt; 0 || n &gt;= degree()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    return nullptr;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auto *child 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children.head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// Skip the first n - 1 children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for ( int i = 1; i &lt; n; ++i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    child = child-&gt;next();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return child-&gt;value();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53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Attaching a new object to become a child is similar to a linked list:</a:t>
            </a:r>
            <a:endParaRPr lang="en-US" altLang="en-US" sz="16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1600" dirty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void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Simple_tree</a:t>
            </a:r>
            <a:r>
              <a:rPr lang="en-US" altLang="en-US" dirty="0">
                <a:latin typeface="Consolas" pitchFamily="49" charset="0"/>
                <a:cs typeface="Arial" charset="0"/>
              </a:rPr>
              <a:t>&lt;Type&gt;::attach( Type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   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children.push_back</a:t>
            </a:r>
            <a:r>
              <a:rPr lang="en-US" altLang="en-US" dirty="0">
                <a:latin typeface="Consolas" pitchFamily="49" charset="0"/>
                <a:cs typeface="Arial" charset="0"/>
              </a:rPr>
              <a:t>( new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Simple_tree</a:t>
            </a:r>
            <a:r>
              <a:rPr lang="en-US" altLang="en-US" dirty="0">
                <a:latin typeface="Consolas" pitchFamily="49" charset="0"/>
                <a:cs typeface="Arial" charset="0"/>
              </a:rPr>
              <a:t>(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dirty="0">
                <a:latin typeface="Consolas" pitchFamily="49" charset="0"/>
                <a:cs typeface="Arial" charset="0"/>
              </a:rPr>
              <a:t>, this ) );</a:t>
            </a:r>
          </a:p>
          <a:p>
            <a:pPr lvl="2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16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To detach a tree from its parent: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it is already a root, do nothing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erase this object from the parent’s list of children and set the parent pointer to zero </a:t>
            </a:r>
            <a:endParaRPr lang="en-US" altLang="en-US" sz="1600" dirty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template &lt;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typename</a:t>
            </a:r>
            <a:r>
              <a:rPr lang="en-CA" altLang="en-US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void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dirty="0">
                <a:latin typeface="Consolas" pitchFamily="49" charset="0"/>
                <a:cs typeface="Arial" charset="0"/>
              </a:rPr>
              <a:t>&lt;Type&gt;::detach() {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if (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is_root</a:t>
            </a:r>
            <a:r>
              <a:rPr lang="en-CA" altLang="en-US" dirty="0">
                <a:latin typeface="Consolas" pitchFamily="49" charset="0"/>
                <a:cs typeface="Arial" charset="0"/>
              </a:rPr>
              <a:t>() ) {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    return;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parent()-&gt;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children.erase</a:t>
            </a:r>
            <a:r>
              <a:rPr lang="en-CA" altLang="en-US" dirty="0">
                <a:latin typeface="Consolas" pitchFamily="49" charset="0"/>
                <a:cs typeface="Arial" charset="0"/>
              </a:rPr>
              <a:t>( this );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parent_node</a:t>
            </a:r>
            <a:r>
              <a:rPr lang="en-CA" altLang="en-US" dirty="0">
                <a:latin typeface="Consolas" pitchFamily="49" charset="0"/>
                <a:cs typeface="Arial" charset="0"/>
              </a:rPr>
              <a:t> =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nullptr</a:t>
            </a:r>
            <a:r>
              <a:rPr lang="en-CA" altLang="en-US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291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Attaching an entirely new tree as a sub-tree, however, first requires us to check if the tree is not already a sub-tree of another node: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so, we must detach it first and only then can we add it</a:t>
            </a:r>
            <a:endParaRPr lang="en-US" altLang="en-US" sz="1600" dirty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void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dirty="0">
                <a:latin typeface="Consolas" pitchFamily="49" charset="0"/>
                <a:cs typeface="Arial" charset="0"/>
              </a:rPr>
              <a:t>&lt;Type&gt;::attach(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dirty="0">
                <a:latin typeface="Consolas" pitchFamily="49" charset="0"/>
                <a:cs typeface="Arial" charset="0"/>
              </a:rPr>
              <a:t>&lt;Type&gt; *tree ) {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if ( !tree-&gt;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is_root</a:t>
            </a:r>
            <a:r>
              <a:rPr lang="en-CA" altLang="en-US" dirty="0">
                <a:latin typeface="Consolas" pitchFamily="49" charset="0"/>
                <a:cs typeface="Arial" charset="0"/>
              </a:rPr>
              <a:t>() ) {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    tree-&gt;detach();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tree-&gt;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parent_node</a:t>
            </a:r>
            <a:r>
              <a:rPr lang="en-CA" altLang="en-US" dirty="0">
                <a:latin typeface="Consolas" pitchFamily="49" charset="0"/>
                <a:cs typeface="Arial" charset="0"/>
              </a:rPr>
              <a:t> = this;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children.push_back</a:t>
            </a:r>
            <a:r>
              <a:rPr lang="en-CA" altLang="en-US" dirty="0">
                <a:latin typeface="Consolas" pitchFamily="49" charset="0"/>
                <a:cs typeface="Arial" charset="0"/>
              </a:rPr>
              <a:t>( tree );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13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nodes will have zero or more child nodes or </a:t>
            </a:r>
            <a:r>
              <a:rPr lang="en-US" altLang="en-US" i="1" dirty="0">
                <a:latin typeface="Arial" charset="0"/>
                <a:cs typeface="Arial" charset="0"/>
              </a:rPr>
              <a:t>children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 has three children:  J, K and L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all nodes other than the root node, there is one parent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 is the parent I</a:t>
            </a:r>
          </a:p>
          <a:p>
            <a:pPr lvl="1"/>
            <a:endParaRPr lang="en-US" altLang="en-US" sz="1400" dirty="0">
              <a:latin typeface="Arial" charset="0"/>
              <a:cs typeface="Arial" charset="0"/>
            </a:endParaRPr>
          </a:p>
          <a:p>
            <a:pPr lvl="1"/>
            <a:endParaRPr lang="en-US" altLang="en-US" sz="1600" dirty="0">
              <a:latin typeface="Arial" charset="0"/>
              <a:cs typeface="Arial" charset="0"/>
            </a:endParaRPr>
          </a:p>
          <a:p>
            <a:pPr lvl="1"/>
            <a:endParaRPr lang="en-US" altLang="en-US" sz="1600" dirty="0">
              <a:latin typeface="Arial" charset="0"/>
              <a:cs typeface="Arial" charset="0"/>
            </a:endParaRPr>
          </a:p>
          <a:p>
            <a:pPr lvl="1"/>
            <a:endParaRPr lang="en-US" altLang="en-US" sz="1600" dirty="0">
              <a:latin typeface="Arial" charset="0"/>
              <a:cs typeface="Arial" charset="0"/>
            </a:endParaRPr>
          </a:p>
        </p:txBody>
      </p:sp>
      <p:pic>
        <p:nvPicPr>
          <p:cNvPr id="8196" name="Picture 6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429000"/>
            <a:ext cx="18288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674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1"/>
            <a:ext cx="10515599" cy="4678364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Suppose we want to find the size of a tree:</a:t>
            </a:r>
          </a:p>
          <a:p>
            <a:pPr lvl="1"/>
            <a:r>
              <a:rPr lang="en-US" altLang="en-US" sz="1600" dirty="0">
                <a:latin typeface="Arial" charset="0"/>
                <a:cs typeface="Arial" charset="0"/>
              </a:rPr>
              <a:t>An empty tree has size 0, a tree with no children has size 1</a:t>
            </a:r>
          </a:p>
          <a:p>
            <a:pPr lvl="1"/>
            <a:r>
              <a:rPr lang="en-US" altLang="en-US" sz="1600" dirty="0">
                <a:latin typeface="Arial" charset="0"/>
                <a:cs typeface="Arial" charset="0"/>
              </a:rPr>
              <a:t>Otherwise, the size is one plus the size of all the children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200" dirty="0">
                <a:latin typeface="Consolas" pitchFamily="49" charset="0"/>
                <a:cs typeface="Arial" charset="0"/>
              </a:rPr>
              <a:t> </a:t>
            </a:r>
            <a:endParaRPr lang="en-CA" altLang="en-US" sz="12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int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&lt;Type&gt;::size() const {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if ( this == nullptr ) {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0;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    int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tree_size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= 1;</a:t>
            </a:r>
          </a:p>
          <a:p>
            <a:pPr lvl="1">
              <a:buFontTx/>
              <a:buNone/>
            </a:pPr>
            <a:endParaRPr lang="en-CA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    for ( auto *child =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children.begin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(); child !=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children.end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(); child = child-&gt;next() ) {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tree_size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+= child-&gt;value()-&gt;size();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    return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tree_size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;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1209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1"/>
            <a:ext cx="10515599" cy="4655504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Suppose we want to find the height of a tree:</a:t>
            </a:r>
          </a:p>
          <a:p>
            <a:pPr lvl="1"/>
            <a:r>
              <a:rPr lang="en-US" altLang="en-US" sz="1600" dirty="0">
                <a:latin typeface="Arial" charset="0"/>
                <a:cs typeface="Arial" charset="0"/>
              </a:rPr>
              <a:t>An empty tree has height –1 and a tree with no children is height 0</a:t>
            </a:r>
          </a:p>
          <a:p>
            <a:pPr lvl="1"/>
            <a:r>
              <a:rPr lang="en-US" altLang="en-US" sz="1600" dirty="0">
                <a:latin typeface="Arial" charset="0"/>
                <a:cs typeface="Arial" charset="0"/>
              </a:rPr>
              <a:t>Otherwise, the height is one plus the maximum height of any sub tree</a:t>
            </a:r>
          </a:p>
          <a:p>
            <a:pPr lvl="2">
              <a:buFontTx/>
              <a:buNone/>
            </a:pPr>
            <a:endParaRPr lang="en-CA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#include &lt;algorithm&gt;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&lt;Type&gt;::height()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if ( this == nullptr ) {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-1;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    int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tree_height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= 0;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    for ( auto *child =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children.begin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(); child !=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children.end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(); child = child-&gt;next() ) {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tree_height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= std::max( h, 1 + child-&gt;value()-&gt;height() );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    return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tree_height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6553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32561"/>
            <a:ext cx="10515599" cy="4693604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Implementing a tree by storing the children in an array is similar,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however, we must deal with the full structure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general tree using an array would have a constructor similar to:</a:t>
            </a:r>
          </a:p>
          <a:p>
            <a:pPr lvl="2">
              <a:buFontTx/>
              <a:buNone/>
            </a:pPr>
            <a:endParaRPr lang="en-CA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&lt;Type&gt;::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( Type const &amp;obj,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*p ):</a:t>
            </a:r>
          </a:p>
          <a:p>
            <a:pPr lvl="2"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Arial" charset="0"/>
              </a:rPr>
              <a:t>node_value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( obj ),</a:t>
            </a:r>
          </a:p>
          <a:p>
            <a:pPr lvl="2"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Arial" charset="0"/>
              </a:rPr>
              <a:t>parent_node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( p ),</a:t>
            </a:r>
          </a:p>
          <a:p>
            <a:pPr lvl="2"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Arial" charset="0"/>
              </a:rPr>
              <a:t>child_count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( 0 ),</a:t>
            </a:r>
          </a:p>
          <a:p>
            <a:pPr lvl="2"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Arial" charset="0"/>
              </a:rPr>
              <a:t>child_capacity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( 4 ),</a:t>
            </a:r>
          </a:p>
          <a:p>
            <a:pPr lvl="2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children( new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*[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child_capacity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] ) {</a:t>
            </a:r>
          </a:p>
          <a:p>
            <a:pPr lvl="2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    // Empty constructor</a:t>
            </a:r>
          </a:p>
          <a:p>
            <a:pPr lvl="2"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}</a:t>
            </a:r>
            <a:endParaRPr lang="en-CA" altLang="en-US" sz="4400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309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In this topic, we have: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Introduced the terminology used for the tree data structure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Discussed various terms which may be used to describe the properties of a tree, including: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root node, leaf node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parent node, children, and siblings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ordered trees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paths, depth, and height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ancestors, descendants, and subtrees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looked at XHTML and CSS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We have looked at one implementation of a general tree: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store the value of each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store all the children in a linked list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not an easy (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) way to access children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we use an array, different problems...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75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</a:t>
            </a:r>
            <a:r>
              <a:rPr lang="en-US" altLang="en-US" i="1" dirty="0">
                <a:latin typeface="Arial" charset="0"/>
                <a:cs typeface="Arial" charset="0"/>
              </a:rPr>
              <a:t>degree</a:t>
            </a:r>
            <a:r>
              <a:rPr lang="en-US" altLang="en-US" dirty="0">
                <a:latin typeface="Arial" charset="0"/>
                <a:cs typeface="Arial" charset="0"/>
              </a:rPr>
              <a:t> of a node is defined as the number of its children:   	</a:t>
            </a:r>
            <a:r>
              <a:rPr lang="en-US" altLang="en-US" dirty="0" err="1">
                <a:latin typeface="Times New Roman" pitchFamily="18" charset="0"/>
                <a:cs typeface="Arial" charset="0"/>
              </a:rPr>
              <a:t>deg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>
                <a:latin typeface="Arial" charset="0"/>
                <a:cs typeface="Arial" charset="0"/>
              </a:rPr>
              <a:t>I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= 3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Nodes with the same parent are </a:t>
            </a:r>
            <a:r>
              <a:rPr lang="en-US" altLang="en-US" i="1" dirty="0">
                <a:latin typeface="Arial" charset="0"/>
                <a:cs typeface="Arial" charset="0"/>
              </a:rPr>
              <a:t>siblings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J, K, and L are siblings</a:t>
            </a:r>
          </a:p>
        </p:txBody>
      </p:sp>
      <p:pic>
        <p:nvPicPr>
          <p:cNvPr id="6" name="Picture 6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429000"/>
            <a:ext cx="18288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10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wharder\Desktop\v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79" y="2055474"/>
            <a:ext cx="5592445" cy="461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Phylogenetic trees have nodes with degree 2 or 0:</a:t>
            </a:r>
          </a:p>
          <a:p>
            <a:endParaRPr lang="en-CA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57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307181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Nodes with degree zero are also called </a:t>
            </a:r>
            <a:r>
              <a:rPr lang="en-US" altLang="en-US" i="1" dirty="0">
                <a:solidFill>
                  <a:schemeClr val="hlink"/>
                </a:solidFill>
                <a:latin typeface="Arial" charset="0"/>
                <a:cs typeface="Arial" charset="0"/>
              </a:rPr>
              <a:t>leaf nodes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other nodes are said to be </a:t>
            </a:r>
            <a:r>
              <a:rPr lang="en-US" altLang="en-US" i="1" dirty="0">
                <a:latin typeface="Arial" charset="0"/>
                <a:cs typeface="Arial" charset="0"/>
              </a:rPr>
              <a:t>internal nodes</a:t>
            </a:r>
            <a:r>
              <a:rPr lang="en-US" altLang="en-US" dirty="0">
                <a:latin typeface="Arial" charset="0"/>
                <a:cs typeface="Arial" charset="0"/>
              </a:rPr>
              <a:t>, that is, they are internal to the tree</a:t>
            </a:r>
          </a:p>
        </p:txBody>
      </p:sp>
    </p:spTree>
    <p:extLst>
      <p:ext uri="{BB962C8B-B14F-4D97-AF65-F5344CB8AC3E}">
        <p14:creationId xmlns:p14="http://schemas.microsoft.com/office/powerpoint/2010/main" val="162682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en-US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Leaf nodes:</a:t>
            </a:r>
          </a:p>
        </p:txBody>
      </p:sp>
      <p:pic>
        <p:nvPicPr>
          <p:cNvPr id="12292" name="Picture 4" descr="C:\Users\dwharder\Desktop\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3224</Words>
  <Application>Microsoft Macintosh PowerPoint</Application>
  <PresentationFormat>Widescreen</PresentationFormat>
  <Paragraphs>487</Paragraphs>
  <Slides>53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CS 2420: Tree</vt:lpstr>
      <vt:lpstr>Outline</vt:lpstr>
      <vt:lpstr>Abstract Deque</vt:lpstr>
      <vt:lpstr>Tree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XML</vt:lpstr>
      <vt:lpstr>MathML: x2 + y2 = z2</vt:lpstr>
      <vt:lpstr>MathML: x2 + y2 = z2</vt:lpstr>
      <vt:lpstr>MathML: x2 + y2 = z2</vt:lpstr>
      <vt:lpstr>Abstract Trees</vt:lpstr>
      <vt:lpstr>Abstract Trees: Design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953</cp:revision>
  <cp:lastPrinted>2021-08-18T02:54:38Z</cp:lastPrinted>
  <dcterms:created xsi:type="dcterms:W3CDTF">2021-01-05T18:50:35Z</dcterms:created>
  <dcterms:modified xsi:type="dcterms:W3CDTF">2021-08-25T19:51:30Z</dcterms:modified>
</cp:coreProperties>
</file>